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6AA804-EE70-44E8-BD3D-5A85EF154FD4}" type="datetimeFigureOut">
              <a:rPr lang="ru-RU" smtClean="0"/>
              <a:t>19.04.2024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B43C87-2F58-4671-88A0-BAE288EDE32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5" y="5877272"/>
            <a:ext cx="3240360" cy="9807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Е.В. Баландина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6336704" cy="3528392"/>
          </a:xfrm>
        </p:spPr>
        <p:txBody>
          <a:bodyPr>
            <a:normAutofit fontScale="90000"/>
          </a:bodyPr>
          <a:lstStyle/>
          <a:p>
            <a:pPr marL="12700" marR="5080" lvl="0" indent="0">
              <a:spcBef>
                <a:spcPts val="105"/>
              </a:spcBef>
              <a:buNone/>
            </a:pPr>
            <a:r>
              <a:rPr lang="ru-RU" sz="1400" spc="-5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                </a:t>
            </a:r>
            <a:r>
              <a:rPr lang="ru-RU" sz="1600" spc="-5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Муниципальное</a:t>
            </a:r>
            <a:r>
              <a:rPr lang="ru-RU" sz="1600" spc="3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 </a:t>
            </a:r>
            <a:r>
              <a:rPr lang="ru-RU" sz="1600" spc="-15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бюджетное</a:t>
            </a:r>
            <a:r>
              <a:rPr lang="ru-RU" sz="1600" spc="35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 </a:t>
            </a:r>
            <a:r>
              <a:rPr lang="ru-RU" sz="1600" spc="-5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общеобразовательное</a:t>
            </a:r>
            <a:r>
              <a:rPr lang="ru-RU" sz="1600" spc="-25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 </a:t>
            </a:r>
            <a:r>
              <a:rPr lang="ru-RU" sz="1600" spc="-5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учреждение </a:t>
            </a:r>
            <a:r>
              <a:rPr lang="ru-RU" sz="1600" spc="-335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 </a:t>
            </a:r>
            <a:br>
              <a:rPr lang="ru-RU" sz="1600" spc="-335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1600" spc="-5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 </a:t>
            </a:r>
            <a:r>
              <a:rPr lang="ru-RU" sz="1600" spc="-5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                  Котельниковская </a:t>
            </a:r>
            <a:r>
              <a:rPr lang="ru-RU" sz="1600" spc="-5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средняя общеобразовательная </a:t>
            </a:r>
            <a:r>
              <a:rPr lang="ru-RU" sz="1600" spc="-10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школа </a:t>
            </a:r>
            <a:r>
              <a:rPr lang="ru-RU" sz="1600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№ </a:t>
            </a:r>
            <a:r>
              <a:rPr lang="ru-RU" sz="160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3</a:t>
            </a:r>
            <a:br>
              <a:rPr lang="ru-RU" sz="160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1400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>«Специфика обучения детей      инофонов русскому языку как неродному в полиэтнических классах общеобразовательных         организаций»</a:t>
            </a:r>
            <a:r>
              <a:rPr lang="ru-RU" sz="3200" b="0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  <a:t/>
            </a:r>
            <a:br>
              <a:rPr lang="ru-RU" sz="3200" b="0" dirty="0">
                <a:solidFill>
                  <a:prstClr val="black"/>
                </a:solidFill>
                <a:effectLst/>
                <a:latin typeface="Times New Roman"/>
                <a:ea typeface="+mn-ea"/>
                <a:cs typeface="Times New Roman"/>
              </a:rPr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8526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49" y="3356992"/>
            <a:ext cx="398003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2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8526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015716" y="332656"/>
            <a:ext cx="694877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«Родной язык – язык родины, усваиваемый ребенком в раннем детстве путем подражания окружающим взрослым; он учится первым, наиболее часто используется, с ним человек лучше всего себя идентифицирует». В то время как в изучении русского языка как неродного предусматривается путь «сверху-вниз»,  намеренный и сознательный, «ребенку сообщаются необходимые для практического владения языком знания в виде правил, инструкций предусматривается выполнение специальных упражнений , которые обеспечивают закрепление усвоенных знаний в образование на их основе речевых навыков и умений»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Л.С. Выготский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LobachevaE\Мои документы\Мои рисунки\герои сказок\знайк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3"/>
            <a:ext cx="2016224" cy="266006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4149080"/>
            <a:ext cx="259228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Как помочь ребенку в изучении русского языка как неродного?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52120" y="3861047"/>
            <a:ext cx="3168352" cy="2448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Единое образовательное пространство: семья – образовательное учреждение! 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83768" y="692697"/>
            <a:ext cx="6408712" cy="1224135"/>
          </a:xfrm>
        </p:spPr>
        <p:txBody>
          <a:bodyPr>
            <a:normAutofit fontScale="85000" lnSpcReduction="2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Проблемы в работе 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детьми - инофонами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2" y="106352"/>
            <a:ext cx="18526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Documents and Settings\LobachevaE\Мои документы\Мои рисунки\герои сказок\знайк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1932318" cy="2813725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5652120" y="2276872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 </a:t>
            </a:r>
            <a:r>
              <a:rPr lang="ru-RU" b="1" dirty="0">
                <a:solidFill>
                  <a:schemeClr val="tx1"/>
                </a:solidFill>
              </a:rPr>
              <a:t>базовых программ обучения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детей инофонов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52120" y="3861048"/>
            <a:ext cx="28083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Отсутствует </a:t>
            </a:r>
            <a:r>
              <a:rPr lang="ru-RU" b="1" dirty="0">
                <a:solidFill>
                  <a:schemeClr val="tx1"/>
                </a:solidFill>
              </a:rPr>
              <a:t>методика работы с </a:t>
            </a:r>
            <a:r>
              <a:rPr lang="ru-RU" b="1" dirty="0" smtClean="0">
                <a:solidFill>
                  <a:schemeClr val="tx1"/>
                </a:solidFill>
              </a:rPr>
              <a:t>детьми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инофонами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636912"/>
            <a:ext cx="259228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Дети не </a:t>
            </a:r>
            <a:r>
              <a:rPr lang="ru-RU" b="1" dirty="0">
                <a:solidFill>
                  <a:schemeClr val="tx1"/>
                </a:solidFill>
              </a:rPr>
              <a:t>говорят или плохо говорят на русском языке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969060"/>
            <a:ext cx="3096344" cy="126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оступают </a:t>
            </a:r>
            <a:r>
              <a:rPr lang="ru-RU" b="1" dirty="0">
                <a:solidFill>
                  <a:schemeClr val="tx1"/>
                </a:solidFill>
              </a:rPr>
              <a:t>в образовательную организацию без специальной подготовки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2260" y="5490664"/>
            <a:ext cx="1969539" cy="995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Наличие национального акцента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5373216"/>
            <a:ext cx="2808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Отсутствие помощи родителей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20"/>
            <a:ext cx="18478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332656"/>
            <a:ext cx="6192688" cy="16035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для родителей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русскому языку как иностранному» в рамках программы «Я учусь в Подмосковье»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7">
            <a:extLst>
              <a:ext uri="{FF2B5EF4-FFF2-40B4-BE49-F238E27FC236}">
                <a16:creationId xmlns:a16="http://schemas.microsoft.com/office/drawing/2014/main" xmlns="" id="{6D0D0928-66C2-453A-AF56-233F7BB71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8" y="4461250"/>
            <a:ext cx="3679777" cy="2207866"/>
          </a:xfrm>
          <a:prstGeom prst="rect">
            <a:avLst/>
          </a:prstGeom>
        </p:spPr>
      </p:pic>
      <p:pic>
        <p:nvPicPr>
          <p:cNvPr id="15" name="Picture 4" descr="C:\Users\ZhdankinaEM\Desktop\photo_2023-10-14_11-57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103" y="2236776"/>
            <a:ext cx="3310256" cy="2119897"/>
          </a:xfrm>
          <a:prstGeom prst="rect">
            <a:avLst/>
          </a:prstGeom>
          <a:noFill/>
        </p:spPr>
      </p:pic>
      <p:pic>
        <p:nvPicPr>
          <p:cNvPr id="16" name="Picture 3" descr="C:\Users\ZhdankinaEM\Desktop\photo_2023-10-14_11-57-12.jpg"/>
          <p:cNvPicPr>
            <a:picLocks noChangeAspect="1" noChangeArrowheads="1"/>
          </p:cNvPicPr>
          <p:nvPr/>
        </p:nvPicPr>
        <p:blipFill>
          <a:blip r:embed="rId5" cstate="print"/>
          <a:srcRect t="28582"/>
          <a:stretch>
            <a:fillRect/>
          </a:stretch>
        </p:blipFill>
        <p:spPr bwMode="auto">
          <a:xfrm>
            <a:off x="323528" y="2132856"/>
            <a:ext cx="2334127" cy="2112614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5225" y="4461250"/>
            <a:ext cx="3301231" cy="220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260649"/>
            <a:ext cx="5976664" cy="18002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учусь в Подмосковье»: реализация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20"/>
            <a:ext cx="18478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Екатерина\Downloads\IMG-20230904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19" y="2154560"/>
            <a:ext cx="2326403" cy="22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Екатерина\Downloads\IMG-20230921-WA0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7003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катерина\Downloads\IMG-20230904-WA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0" y="2100130"/>
            <a:ext cx="2644145" cy="41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838041-7578-194F-AEA2-C996312EC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856" y="4653136"/>
            <a:ext cx="2463928" cy="184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8526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10800000" flipV="1">
            <a:off x="2915816" y="620686"/>
            <a:ext cx="5040560" cy="93610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 как неродной»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808312" cy="42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80864" cy="42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789403CF-0B2B-4FF5-8343-8055B285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848" y="2901197"/>
            <a:ext cx="2952328" cy="196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LobachevaE\Мои документы\Мои рисунки\герои сказок\знайка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2030" y="5013176"/>
            <a:ext cx="1716294" cy="1595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3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526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Documents and Settings\LobachevaE\Мои документы\Мои рисунки\герои сказок\знайк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997" y="5169013"/>
            <a:ext cx="1716294" cy="1595002"/>
          </a:xfrm>
          <a:prstGeom prst="rect">
            <a:avLst/>
          </a:prstGeom>
          <a:noFill/>
        </p:spPr>
      </p:pic>
      <p:pic>
        <p:nvPicPr>
          <p:cNvPr id="9" name="Picture 6" descr="C:\Users\Екатерина\Desktop\20231102_114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38" y="2420888"/>
            <a:ext cx="47967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Екатерина\Downloads\IMG_20240219_160905_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9" y="2420888"/>
            <a:ext cx="3384376" cy="24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0144" y="260649"/>
            <a:ext cx="6600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 как неродной»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476673"/>
            <a:ext cx="5976664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 как неродной»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8526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53" y="2133748"/>
            <a:ext cx="2808312" cy="209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i.mycdn.me/i?r=AyH4iRPQ2q0otWIFepML2LxRjNKqMcQ1yWOXf_4JchSgF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3748"/>
            <a:ext cx="3240360" cy="22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7F71F2-C794-5F49-A37F-1AB406EC8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437113"/>
            <a:ext cx="3168352" cy="2139024"/>
          </a:xfrm>
          <a:prstGeom prst="rect">
            <a:avLst/>
          </a:prstGeom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17240552-7C2F-A841-979E-C9869ED0C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4583814"/>
            <a:ext cx="2880320" cy="1999151"/>
          </a:xfrm>
          <a:prstGeom prst="rect">
            <a:avLst/>
          </a:prstGeom>
        </p:spPr>
      </p:pic>
      <p:pic>
        <p:nvPicPr>
          <p:cNvPr id="9" name="Рисунок 8" descr="C:\Documents and Settings\LobachevaE\Мои документы\Мои рисунки\герои сказок\знайка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102" y="2453726"/>
            <a:ext cx="1716294" cy="1595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6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571</TotalTime>
  <Words>215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               Муниципальное бюджетное общеобразовательное учреждение                      Котельниковская средняя общеобразовательная школа № 3   «Специфика обучения детей      инофонов русскому языку как неродному в полиэтнических классах общеобразовательных         организаций»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                    Котельниковская средняя общеобразовательная школа № 3                       «Особенности проектирования  образовательной программы НОО»</dc:title>
  <dc:creator>Екатерина</dc:creator>
  <cp:lastModifiedBy>Екатерина</cp:lastModifiedBy>
  <cp:revision>23</cp:revision>
  <dcterms:created xsi:type="dcterms:W3CDTF">2023-10-09T17:44:54Z</dcterms:created>
  <dcterms:modified xsi:type="dcterms:W3CDTF">2024-04-19T06:19:56Z</dcterms:modified>
</cp:coreProperties>
</file>